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mpg" ContentType="video/mpe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9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110A5-6C69-4C42-9118-4BAD77708A27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9203-01DB-490D-9957-85D9D1E90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86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63B8F-83D4-46F5-9E8B-EF834A56EBB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48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DD289-8A8A-4885-8DB0-7F7FC3BA92F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80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2CB85-BB5A-4BA7-875E-A73DA28CCB9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1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B3F2-8027-4B27-BF9E-66F0A384922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91C-B216-494D-AD19-CC0E0E736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5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B3F2-8027-4B27-BF9E-66F0A384922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91C-B216-494D-AD19-CC0E0E736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7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B3F2-8027-4B27-BF9E-66F0A384922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91C-B216-494D-AD19-CC0E0E736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2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B3F2-8027-4B27-BF9E-66F0A384922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91C-B216-494D-AD19-CC0E0E736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6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B3F2-8027-4B27-BF9E-66F0A384922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91C-B216-494D-AD19-CC0E0E736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B3F2-8027-4B27-BF9E-66F0A384922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91C-B216-494D-AD19-CC0E0E736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B3F2-8027-4B27-BF9E-66F0A384922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91C-B216-494D-AD19-CC0E0E736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4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B3F2-8027-4B27-BF9E-66F0A384922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91C-B216-494D-AD19-CC0E0E736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4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B3F2-8027-4B27-BF9E-66F0A384922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91C-B216-494D-AD19-CC0E0E736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1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B3F2-8027-4B27-BF9E-66F0A384922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91C-B216-494D-AD19-CC0E0E736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34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B3F2-8027-4B27-BF9E-66F0A384922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291C-B216-494D-AD19-CC0E0E736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6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2B3F2-8027-4B27-BF9E-66F0A384922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291C-B216-494D-AD19-CC0E0E736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7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g.yale.edu/nanomechanics/" TargetMode="External"/><Relationship Id="rId3" Type="http://schemas.openxmlformats.org/officeDocument/2006/relationships/video" Target="../media/media1.mp4"/><Relationship Id="rId7" Type="http://schemas.openxmlformats.org/officeDocument/2006/relationships/hyperlink" Target="https://seas.yale.edu/faculty-research/faculty-directory/eric-altman" TargetMode="External"/><Relationship Id="rId2" Type="http://schemas.microsoft.com/office/2007/relationships/media" Target="../media/media1.mp4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emf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g"/><Relationship Id="rId1" Type="http://schemas.microsoft.com/office/2007/relationships/media" Target="../media/media2.mp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video" Target="../media/media4.mp4"/><Relationship Id="rId7" Type="http://schemas.openxmlformats.org/officeDocument/2006/relationships/image" Target="../media/image13.png"/><Relationship Id="rId12" Type="http://schemas.openxmlformats.org/officeDocument/2006/relationships/image" Target="../media/image10.wmf"/><Relationship Id="rId2" Type="http://schemas.microsoft.com/office/2007/relationships/media" Target="../media/media4.mp4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654654"/>
              </p:ext>
            </p:extLst>
          </p:nvPr>
        </p:nvGraphicFramePr>
        <p:xfrm>
          <a:off x="6002003" y="5672745"/>
          <a:ext cx="310991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orelDRAW" r:id="rId5" imgW="3112008" imgH="1112520" progId="CorelDraw.Graphic.8">
                  <p:embed/>
                </p:oleObj>
              </mc:Choice>
              <mc:Fallback>
                <p:oleObj name="CorelDRAW" r:id="rId5" imgW="3112008" imgH="1112520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2003" y="5672745"/>
                        <a:ext cx="3109913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1486" y="1149531"/>
            <a:ext cx="735874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Advances in Scanning Probe Microscopy</a:t>
            </a: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Eric I. Altman</a:t>
            </a:r>
            <a:r>
              <a:rPr lang="en-US" sz="20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Udo D. Schwarz</a:t>
            </a:r>
            <a:r>
              <a:rPr lang="en-US" sz="20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000" i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Chemical &amp; Environmental Engineering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2000" i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Mechanical Engineering &amp; Materials Science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https://seas.yale.edu/faculty-research/faculty-directory/eric-altman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https://www.eng.yale.edu/nanomechanics/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wo3 oxygen diff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86" y="48768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7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77" y="70338"/>
            <a:ext cx="83803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to Yale Community</a:t>
            </a:r>
          </a:p>
          <a:p>
            <a:pPr marL="231775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Unique surface imaging and combined surface analysis capabilities.</a:t>
            </a:r>
          </a:p>
          <a:p>
            <a:pPr marL="231775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Expertise in long-term, high-precision measurements.</a:t>
            </a:r>
          </a:p>
          <a:p>
            <a:pPr marL="231775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Expertise in frequency-based methods.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 Needs</a:t>
            </a:r>
          </a:p>
          <a:p>
            <a:pPr marL="231775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to rapid electronics development, prototyping, etc.</a:t>
            </a:r>
          </a:p>
          <a:p>
            <a:pPr marL="231775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Assistance with more rapidly developing data acquisition and analysis software.</a:t>
            </a:r>
          </a:p>
          <a:p>
            <a:pPr marL="231775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methods for rapid image and data analysis- potentially a large amount of data in the detailed tip trajectory.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Yale Instrumentation Initiative Help?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 above critical needs.</a:t>
            </a:r>
          </a:p>
          <a:p>
            <a:pPr marL="231775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a user high-resolution SPM facility to work with the Yale community on a broad range of problems.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0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22" y="-1"/>
            <a:ext cx="5918479" cy="3992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9772" y="5501422"/>
            <a:ext cx="1325418" cy="132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BES_logo_l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4" y="5607000"/>
            <a:ext cx="1190191" cy="121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1119" y="5312913"/>
            <a:ext cx="1977099" cy="15139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037" y="4100424"/>
            <a:ext cx="8896957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Department of Energy Basic Energy Sciences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5000"/>
              </a:spcBef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National Science Foundation Chemistry and Materials Research Divisions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5000"/>
              </a:spcBef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Petroleum Research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Fund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5000"/>
              </a:spcBef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Yale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Center for Research on Interface Structure and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Phenomena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ealtman\Documents\Old Pics from Peregrine\PRF_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484" y="5659280"/>
            <a:ext cx="1495204" cy="110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7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27" y="684959"/>
            <a:ext cx="4249841" cy="281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238" y="-28751"/>
            <a:ext cx="6775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 Resolution Surface Imaging and Characterization 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0655" y="3700704"/>
            <a:ext cx="2088404" cy="153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773" y="5350639"/>
            <a:ext cx="1651885" cy="15196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403873" y="3817962"/>
            <a:ext cx="358900" cy="3366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5"/>
          </p:cNvCxnSpPr>
          <p:nvPr/>
        </p:nvCxnSpPr>
        <p:spPr>
          <a:xfrm>
            <a:off x="3710213" y="4105347"/>
            <a:ext cx="1027920" cy="16516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8" descr="D:\My Documents\Yale\Grafik\Powerpoint\Diverses\MRSEC Meetings Internal Talks\MRSEC Internal Talk May 26 2006\LT-AFM Facility 1 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552" y="3628618"/>
            <a:ext cx="2423177" cy="32293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923692" y="916071"/>
            <a:ext cx="411982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Altman Lab: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UHV STM in Surface Analysis System with Small Growth Chamber.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– 900 K, up to 3 images/sec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on imaging chemical and physical processes on surfaces as they occur.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6835" y="3698954"/>
            <a:ext cx="3466681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Schwarz Lab: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UHV Low T Combined STM/AFM.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  <a:latin typeface="Symbol" panose="05050102010706020507" pitchFamily="18" charset="2"/>
              </a:rPr>
              <a:t>» 4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K, interrogate the same atom for hours.</a:t>
            </a:r>
            <a:endParaRPr lang="en-US" dirty="0" smtClean="0">
              <a:solidFill>
                <a:srgbClr val="002060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on chemical and physical property characterization with high spatial and energy resolution.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099" y="321119"/>
            <a:ext cx="612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Canal Level – Malone Engineering Center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9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312" y="182880"/>
            <a:ext cx="8496300" cy="441659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 the Ideal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Microscopy/Spectroscopy Tool</a:t>
            </a:r>
          </a:p>
          <a:p>
            <a:pPr>
              <a:spcAft>
                <a:spcPts val="600"/>
              </a:spcAft>
            </a:pPr>
            <a:r>
              <a:rPr lang="en-US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single experiment: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atoms			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types of atoms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chemical states of atoms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Characterize individual chemical bonds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molecule-surface interaction energies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 molecule-molecule interaction energies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Characterize overlap of electronic states responsible for the interactions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Probe specific atoms on demand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Assemble structures with atomic precision and measure the energetics of each step</a:t>
            </a:r>
          </a:p>
          <a:p>
            <a:pPr>
              <a:spcAft>
                <a:spcPts val="600"/>
              </a:spcAft>
            </a:pP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23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chwarz_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4992"/>
            <a:ext cx="8915400" cy="641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10048" y="-20096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Mapping Molecule-Surface Interactions – 3D-AFM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1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3D AFM – Surface Oxide Layer on Cu(100)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Potential Energy Landscape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544902" y="6537386"/>
            <a:ext cx="81534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Average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energy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subtracted; color scale: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-9.4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(dark blue) to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9.4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(dark red)</a:t>
            </a:r>
          </a:p>
        </p:txBody>
      </p:sp>
      <p:pic>
        <p:nvPicPr>
          <p:cNvPr id="5" name="3D moving energy.mp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2" y="707886"/>
            <a:ext cx="7660257" cy="574667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41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Multi-Dimensional Imaging –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Distinguishing Types of Atoms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572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Potential Energy </a:t>
            </a:r>
            <a:r>
              <a:rPr lang="en-US" sz="2000" dirty="0" smtClean="0">
                <a:solidFill>
                  <a:srgbClr val="002060"/>
                </a:solidFill>
                <a:latin typeface="Symbol" pitchFamily="18" charset="2"/>
              </a:rPr>
              <a:t>®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Tunneling Current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10668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tunneling current maxima are between the rows of maxima in the potential energy image.</a:t>
            </a:r>
          </a:p>
          <a:p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current image reflects the rows of Cu atoms between the O rows.</a:t>
            </a:r>
            <a:endParaRPr lang="en-US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afm-stm fad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914400"/>
            <a:ext cx="4189288" cy="418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7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0 rsb crop xy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73336" y="-715926"/>
            <a:ext cx="6847368" cy="6847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428" y="106326"/>
            <a:ext cx="8899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Characterizing Overlap of Electronic States Responsible for Chemical Interactions 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86" y="937323"/>
            <a:ext cx="36894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3D-STM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1167809" y="2722278"/>
            <a:ext cx="2320293" cy="224064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18960000" lon="3798000" rev="18360000"/>
            </a:camera>
            <a:lightRig rig="threePt" dir="t"/>
          </a:scene3d>
          <a:extLst/>
        </p:spPr>
      </p:pic>
      <p:sp>
        <p:nvSpPr>
          <p:cNvPr id="6" name="Rectangle 5"/>
          <p:cNvSpPr/>
          <p:nvPr/>
        </p:nvSpPr>
        <p:spPr>
          <a:xfrm>
            <a:off x="1167809" y="2722278"/>
            <a:ext cx="2320293" cy="2240640"/>
          </a:xfrm>
          <a:prstGeom prst="rect">
            <a:avLst/>
          </a:prstGeom>
          <a:noFill/>
          <a:ln>
            <a:solidFill>
              <a:srgbClr val="0070C0"/>
            </a:solidFill>
          </a:ln>
          <a:scene3d>
            <a:camera prst="orthographicFront">
              <a:rot lat="18960000" lon="3780000" rev="1836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ym typeface="Arial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1167809" y="2295918"/>
            <a:ext cx="2320293" cy="224064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18960000" lon="3798000" rev="18360000"/>
            </a:camera>
            <a:lightRig rig="threePt" dir="t"/>
          </a:scene3d>
          <a:extLst/>
        </p:spPr>
      </p:pic>
      <p:sp>
        <p:nvSpPr>
          <p:cNvPr id="8" name="Rectangle 7"/>
          <p:cNvSpPr/>
          <p:nvPr/>
        </p:nvSpPr>
        <p:spPr>
          <a:xfrm>
            <a:off x="1167809" y="2295918"/>
            <a:ext cx="2320293" cy="2240640"/>
          </a:xfrm>
          <a:prstGeom prst="rect">
            <a:avLst/>
          </a:prstGeom>
          <a:noFill/>
          <a:ln>
            <a:solidFill>
              <a:srgbClr val="0070C0"/>
            </a:solidFill>
          </a:ln>
          <a:scene3d>
            <a:camera prst="orthographicFront">
              <a:rot lat="18960000" lon="3780000" rev="1836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ym typeface="Arial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1209716" y="1881390"/>
            <a:ext cx="2320293" cy="224064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18960000" lon="3798000" rev="18360000"/>
            </a:camera>
            <a:lightRig rig="threePt" dir="t"/>
          </a:scene3d>
          <a:extLst/>
        </p:spPr>
      </p:pic>
      <p:sp>
        <p:nvSpPr>
          <p:cNvPr id="10" name="Rectangle 9"/>
          <p:cNvSpPr/>
          <p:nvPr/>
        </p:nvSpPr>
        <p:spPr>
          <a:xfrm>
            <a:off x="1206668" y="1884078"/>
            <a:ext cx="2320293" cy="2240640"/>
          </a:xfrm>
          <a:prstGeom prst="rect">
            <a:avLst/>
          </a:prstGeom>
          <a:noFill/>
          <a:ln>
            <a:solidFill>
              <a:srgbClr val="0070C0"/>
            </a:solidFill>
          </a:ln>
          <a:scene3d>
            <a:camera prst="orthographicFront">
              <a:rot lat="18960000" lon="3780000" rev="1836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ym typeface="Arial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1207433" y="1533918"/>
            <a:ext cx="2320293" cy="224064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18960000" lon="3798000" rev="18360000"/>
            </a:camera>
            <a:lightRig rig="threePt" dir="t"/>
          </a:scene3d>
          <a:extLst/>
        </p:spPr>
      </p:pic>
      <p:sp>
        <p:nvSpPr>
          <p:cNvPr id="12" name="Rectangle 11"/>
          <p:cNvSpPr/>
          <p:nvPr/>
        </p:nvSpPr>
        <p:spPr>
          <a:xfrm>
            <a:off x="1207433" y="1536966"/>
            <a:ext cx="2320293" cy="2240640"/>
          </a:xfrm>
          <a:prstGeom prst="rect">
            <a:avLst/>
          </a:prstGeom>
          <a:noFill/>
          <a:ln>
            <a:solidFill>
              <a:srgbClr val="0070C0"/>
            </a:solidFill>
          </a:ln>
          <a:scene3d>
            <a:camera prst="orthographicFront">
              <a:rot lat="18960000" lon="3780000" rev="1836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ym typeface="Arial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>
            <a:extLst/>
          </a:blip>
          <a:srcRect/>
          <a:stretch>
            <a:fillRect/>
          </a:stretch>
        </p:blipFill>
        <p:spPr bwMode="auto">
          <a:xfrm>
            <a:off x="1209716" y="1152918"/>
            <a:ext cx="2320293" cy="224064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18960000" lon="3780000" rev="18360000"/>
            </a:camera>
            <a:lightRig rig="threePt" dir="t"/>
          </a:scene3d>
          <a:extLst/>
        </p:spPr>
      </p:pic>
      <p:sp>
        <p:nvSpPr>
          <p:cNvPr id="14" name="Rectangle 13"/>
          <p:cNvSpPr/>
          <p:nvPr/>
        </p:nvSpPr>
        <p:spPr>
          <a:xfrm>
            <a:off x="1209716" y="1152918"/>
            <a:ext cx="2320293" cy="2240640"/>
          </a:xfrm>
          <a:prstGeom prst="rect">
            <a:avLst/>
          </a:prstGeom>
          <a:noFill/>
          <a:ln>
            <a:solidFill>
              <a:srgbClr val="0070C0"/>
            </a:solidFill>
          </a:ln>
          <a:scene3d>
            <a:camera prst="orthographicFront">
              <a:rot lat="18960000" lon="3780000" rev="1836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ym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58209" y="2707758"/>
            <a:ext cx="0" cy="203200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5809" y="2272783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2060"/>
                </a:solidFill>
                <a:cs typeface="Arial" panose="020B0604020202020204" pitchFamily="34" charset="0"/>
              </a:rPr>
              <a:t>V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805139" y="2642671"/>
            <a:ext cx="6076" cy="1678595"/>
          </a:xfrm>
          <a:prstGeom prst="line">
            <a:avLst/>
          </a:prstGeom>
          <a:ln w="3492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386144" y="4997107"/>
          <a:ext cx="3343768" cy="599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r:id="rId11" imgW="2120900" imgH="381000" progId="Unknown">
                  <p:embed/>
                </p:oleObj>
              </mc:Choice>
              <mc:Fallback>
                <p:oleObj r:id="rId11" imgW="2120900" imgH="381000" progId="Unknow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144" y="4997107"/>
                        <a:ext cx="3343768" cy="5997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05808" y="5770775"/>
            <a:ext cx="6506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spectra equivalent to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)–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curves.</a:t>
            </a:r>
            <a:endParaRPr lang="en-US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10328" y="93732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Amorphous 2D SiO</a:t>
            </a:r>
            <a:r>
              <a:rPr lang="en-US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-2.75 - -0.75 V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58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428" y="106326"/>
            <a:ext cx="8899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Measuring Molecule-Molecule Interactions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Figure_6_for_proposal_v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7250"/>
            <a:ext cx="389699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89" y="883624"/>
            <a:ext cx="4803112" cy="503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9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Measuring Molecule-Molecule Interactions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822" y="400110"/>
            <a:ext cx="4793064" cy="38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for C</a:t>
            </a:r>
            <a:r>
              <a:rPr lang="en-US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723" y="481068"/>
            <a:ext cx="3337307" cy="333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78486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4737" y="3818375"/>
            <a:ext cx="197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Energy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5505" y="3818375"/>
            <a:ext cx="197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 Force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6273" y="3818375"/>
            <a:ext cx="197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Force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</TotalTime>
  <Words>383</Words>
  <Application>Microsoft Office PowerPoint</Application>
  <PresentationFormat>On-screen Show (4:3)</PresentationFormat>
  <Paragraphs>65</Paragraphs>
  <Slides>11</Slides>
  <Notes>3</Notes>
  <HiddenSlides>0</HiddenSlides>
  <MMClips>4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ヒラギノ角ゴ ProN W3</vt:lpstr>
      <vt:lpstr>Office Theme</vt:lpstr>
      <vt:lpstr>CorelDRAW</vt:lpstr>
      <vt:lpstr>Unknown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Altman, Eric</dc:creator>
  <cp:lastModifiedBy>Altman, Eric</cp:lastModifiedBy>
  <cp:revision>13</cp:revision>
  <dcterms:created xsi:type="dcterms:W3CDTF">2018-11-15T16:01:51Z</dcterms:created>
  <dcterms:modified xsi:type="dcterms:W3CDTF">2018-11-15T20:13:55Z</dcterms:modified>
</cp:coreProperties>
</file>